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61" r:id="rId7"/>
    <p:sldId id="267" r:id="rId8"/>
    <p:sldId id="266" r:id="rId9"/>
    <p:sldId id="264" r:id="rId10"/>
    <p:sldId id="265" r:id="rId11"/>
    <p:sldId id="274" r:id="rId12"/>
    <p:sldId id="271" r:id="rId13"/>
    <p:sldId id="275" r:id="rId14"/>
    <p:sldId id="276" r:id="rId15"/>
    <p:sldId id="270" r:id="rId16"/>
    <p:sldId id="259" r:id="rId17"/>
    <p:sldId id="258" r:id="rId18"/>
    <p:sldId id="260" r:id="rId19"/>
    <p:sldId id="268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F65D-215D-4DC4-8788-CD3D9BB3F0B3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D16B-68F1-45BF-99E0-C604E622C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02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F65D-215D-4DC4-8788-CD3D9BB3F0B3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D16B-68F1-45BF-99E0-C604E622C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5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F65D-215D-4DC4-8788-CD3D9BB3F0B3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D16B-68F1-45BF-99E0-C604E622C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0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D555-F27E-490D-BE33-AC042950A4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64432-2E1A-40B1-85D2-4E55AB66BD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15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AB56-D09A-4C04-B635-4D5EC7E8C9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6078-84B9-4602-AF1D-FB6FE3BA64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9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FE4F6-0C45-4634-ADA9-6ADE9352F4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C1EA-1CFC-43AD-A32D-EB55F57B30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98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D52C-54F2-4264-9F7F-15BAF7BF52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7E4B0-CAF5-40E9-A5D4-8CFB780C2C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4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113A-6A22-4E4B-A2AB-6CE0095C64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13055-A912-4E65-9D05-F2C19DFE46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3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D458-A95E-4CE3-B6F5-FC373CDD76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42DC-7217-4548-8629-6EE1F29EC6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06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CF823-480F-4F87-98A2-27D2270A5E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34AF-C436-401B-907D-9541D00F86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12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1D6A-B828-4F9B-B317-E9911534FF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A0C2-7A2B-4E16-93E9-914996FE9F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3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F65D-215D-4DC4-8788-CD3D9BB3F0B3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D16B-68F1-45BF-99E0-C604E622C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85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8B774-1EB3-4DB8-B54E-81FAAD211F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BF46-214B-4E03-BBE3-8CA17845AB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97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93CC-471F-42DE-A076-550AE4A964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5516-9871-4982-A4CC-C38522E4E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19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616D-FB54-45BC-AABB-5C20946213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F938-DBE1-4B72-A0CF-D3891F12B7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72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D555-F27E-490D-BE33-AC042950A4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64432-2E1A-40B1-85D2-4E55AB66BD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2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AB56-D09A-4C04-B635-4D5EC7E8C9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6078-84B9-4602-AF1D-FB6FE3BA64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81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FE4F6-0C45-4634-ADA9-6ADE9352F4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C1EA-1CFC-43AD-A32D-EB55F57B30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11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D52C-54F2-4264-9F7F-15BAF7BF52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7E4B0-CAF5-40E9-A5D4-8CFB780C2C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58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113A-6A22-4E4B-A2AB-6CE0095C64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13055-A912-4E65-9D05-F2C19DFE46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04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D458-A95E-4CE3-B6F5-FC373CDD76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42DC-7217-4548-8629-6EE1F29EC6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1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CF823-480F-4F87-98A2-27D2270A5E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34AF-C436-401B-907D-9541D00F86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3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F65D-215D-4DC4-8788-CD3D9BB3F0B3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D16B-68F1-45BF-99E0-C604E622C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66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1D6A-B828-4F9B-B317-E9911534FF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A0C2-7A2B-4E16-93E9-914996FE9F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61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8B774-1EB3-4DB8-B54E-81FAAD211F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BF46-214B-4E03-BBE3-8CA17845AB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39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93CC-471F-42DE-A076-550AE4A964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5516-9871-4982-A4CC-C38522E4E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16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616D-FB54-45BC-AABB-5C20946213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F938-DBE1-4B72-A0CF-D3891F12B7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88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D555-F27E-490D-BE33-AC042950A4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64432-2E1A-40B1-85D2-4E55AB66BD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01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AB56-D09A-4C04-B635-4D5EC7E8C9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6078-84B9-4602-AF1D-FB6FE3BA64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15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FE4F6-0C45-4634-ADA9-6ADE9352F4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C1EA-1CFC-43AD-A32D-EB55F57B30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79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D52C-54F2-4264-9F7F-15BAF7BF52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7E4B0-CAF5-40E9-A5D4-8CFB780C2C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92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113A-6A22-4E4B-A2AB-6CE0095C64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13055-A912-4E65-9D05-F2C19DFE46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34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D458-A95E-4CE3-B6F5-FC373CDD76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42DC-7217-4548-8629-6EE1F29EC6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6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F65D-215D-4DC4-8788-CD3D9BB3F0B3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D16B-68F1-45BF-99E0-C604E622C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46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CF823-480F-4F87-98A2-27D2270A5E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34AF-C436-401B-907D-9541D00F86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43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1D6A-B828-4F9B-B317-E9911534FF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A0C2-7A2B-4E16-93E9-914996FE9F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52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8B774-1EB3-4DB8-B54E-81FAAD211F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BF46-214B-4E03-BBE3-8CA17845AB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52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93CC-471F-42DE-A076-550AE4A964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5516-9871-4982-A4CC-C38522E4E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56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616D-FB54-45BC-AABB-5C20946213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F938-DBE1-4B72-A0CF-D3891F12B7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3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F65D-215D-4DC4-8788-CD3D9BB3F0B3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D16B-68F1-45BF-99E0-C604E622C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0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F65D-215D-4DC4-8788-CD3D9BB3F0B3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D16B-68F1-45BF-99E0-C604E622C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5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F65D-215D-4DC4-8788-CD3D9BB3F0B3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D16B-68F1-45BF-99E0-C604E622C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1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F65D-215D-4DC4-8788-CD3D9BB3F0B3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D16B-68F1-45BF-99E0-C604E622C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2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F65D-215D-4DC4-8788-CD3D9BB3F0B3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D16B-68F1-45BF-99E0-C604E622C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5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6F65D-215D-4DC4-8788-CD3D9BB3F0B3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CD16B-68F1-45BF-99E0-C604E622C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4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3FC9E-FA90-4303-9F33-BC75899519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59C2C5-7819-4FC3-BDEE-5E19CE1372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9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3FC9E-FA90-4303-9F33-BC75899519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59C2C5-7819-4FC3-BDEE-5E19CE1372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8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3FC9E-FA90-4303-9F33-BC75899519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59C2C5-7819-4FC3-BDEE-5E19CE1372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1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4866" y="1412776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Урок </a:t>
            </a:r>
          </a:p>
          <a:p>
            <a:pPr algn="ctr"/>
            <a:r>
              <a:rPr lang="ru-RU" sz="6000" b="1" dirty="0" smtClean="0"/>
              <a:t>математики</a:t>
            </a:r>
          </a:p>
          <a:p>
            <a:pPr algn="ctr"/>
            <a:r>
              <a:rPr lang="ru-RU" sz="6000" b="1" dirty="0" smtClean="0"/>
              <a:t>3 класс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515719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Учитель начальных классов </a:t>
            </a:r>
          </a:p>
          <a:p>
            <a:r>
              <a:rPr lang="ru-RU" b="1" dirty="0" err="1" smtClean="0"/>
              <a:t>Жуковец</a:t>
            </a:r>
            <a:r>
              <a:rPr lang="ru-RU" b="1" dirty="0" smtClean="0"/>
              <a:t> М. М.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594115"/>
            <a:ext cx="6312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ГУО «Средняя школа №1 г. </a:t>
            </a:r>
            <a:r>
              <a:rPr lang="ru-RU" sz="2800" b="1" dirty="0" err="1" smtClean="0"/>
              <a:t>Петрикова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614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412776"/>
            <a:ext cx="3332518" cy="313192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816175" y="1433015"/>
            <a:ext cx="35745" cy="31116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896623" y="1435290"/>
            <a:ext cx="35745" cy="31116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99792" y="2492896"/>
            <a:ext cx="333251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699795" y="3553893"/>
            <a:ext cx="3332515" cy="191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93181" y="4714515"/>
            <a:ext cx="2358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 = 9 </a:t>
            </a:r>
            <a:r>
              <a:rPr lang="ru-RU" sz="4400" b="1" dirty="0" smtClean="0"/>
              <a:t>см</a:t>
            </a:r>
            <a:r>
              <a:rPr lang="ru-RU" sz="4400" b="1" baseline="30000" dirty="0" smtClean="0"/>
              <a:t>2</a:t>
            </a:r>
            <a:r>
              <a:rPr lang="ru-RU" sz="4400" b="1" dirty="0" smtClean="0"/>
              <a:t>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86644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4190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Сегодня на уроке: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9280" y="1268760"/>
            <a:ext cx="719838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/>
              <a:t>у</a:t>
            </a:r>
            <a:r>
              <a:rPr lang="ru-RU" sz="2800" b="1" dirty="0" smtClean="0"/>
              <a:t>знаем</a:t>
            </a:r>
            <a:r>
              <a:rPr lang="ru-RU" sz="2800" b="1" dirty="0"/>
              <a:t>, что такое квадратный </a:t>
            </a:r>
            <a:r>
              <a:rPr lang="ru-RU" sz="2800" b="1" dirty="0" smtClean="0"/>
              <a:t>сантиметр;</a:t>
            </a:r>
            <a:endParaRPr lang="ru-RU" sz="2800" b="1" dirty="0"/>
          </a:p>
          <a:p>
            <a:r>
              <a:rPr lang="ru-RU" sz="2800" b="1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9280" y="1844415"/>
            <a:ext cx="75151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prstClr val="black"/>
                </a:solidFill>
              </a:rPr>
              <a:t>научимся находить сколько квадратных </a:t>
            </a:r>
          </a:p>
          <a:p>
            <a:pPr lvl="0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</a:rPr>
              <a:t>сантиметров содержат фигуры</a:t>
            </a:r>
            <a:r>
              <a:rPr lang="ru-RU" sz="2800" b="1" dirty="0" smtClean="0">
                <a:solidFill>
                  <a:prstClr val="black"/>
                </a:solidFill>
              </a:rPr>
              <a:t>;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420" y="3202020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prstClr val="black"/>
                </a:solidFill>
              </a:rPr>
              <a:t>закрепим </a:t>
            </a:r>
            <a:r>
              <a:rPr lang="ru-RU" sz="2800" b="1" dirty="0" smtClean="0">
                <a:solidFill>
                  <a:prstClr val="black"/>
                </a:solidFill>
              </a:rPr>
              <a:t>умение:</a:t>
            </a:r>
          </a:p>
          <a:p>
            <a:pPr lvl="0">
              <a:lnSpc>
                <a:spcPct val="150000"/>
              </a:lnSpc>
            </a:pPr>
            <a:r>
              <a:rPr lang="ru-RU" sz="2800" b="1" dirty="0" smtClean="0">
                <a:solidFill>
                  <a:prstClr val="black"/>
                </a:solidFill>
              </a:rPr>
              <a:t>                             -  </a:t>
            </a:r>
            <a:r>
              <a:rPr lang="ru-RU" sz="2800" b="1" dirty="0">
                <a:solidFill>
                  <a:prstClr val="black"/>
                </a:solidFill>
              </a:rPr>
              <a:t>решать составные </a:t>
            </a:r>
            <a:r>
              <a:rPr lang="ru-RU" sz="2800" b="1" dirty="0" smtClean="0">
                <a:solidFill>
                  <a:prstClr val="black"/>
                </a:solidFill>
              </a:rPr>
              <a:t>задачи;</a:t>
            </a:r>
          </a:p>
          <a:p>
            <a:pPr lvl="0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                             - решать уравнения.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udiya-detskogo-prazdnika-quotMal_vinaquot-httpvkcommalvina_prazdnik-Fizminutka-Topnem-nozhkoy---hlopnem-v-ladoshki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Прямая соединительная линия 65"/>
          <p:cNvCxnSpPr>
            <a:endCxn id="44" idx="7"/>
          </p:cNvCxnSpPr>
          <p:nvPr/>
        </p:nvCxnSpPr>
        <p:spPr>
          <a:xfrm flipH="1">
            <a:off x="4729278" y="4339200"/>
            <a:ext cx="250586" cy="4057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endCxn id="43" idx="1"/>
          </p:cNvCxnSpPr>
          <p:nvPr/>
        </p:nvCxnSpPr>
        <p:spPr>
          <a:xfrm>
            <a:off x="4662412" y="3225994"/>
            <a:ext cx="366907" cy="5905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65866" y="1255455"/>
            <a:ext cx="5976664" cy="164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565866" y="1151489"/>
            <a:ext cx="0" cy="2244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7542530" y="1116852"/>
            <a:ext cx="0" cy="2244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267744" y="1159727"/>
            <a:ext cx="0" cy="2244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987824" y="1159727"/>
            <a:ext cx="0" cy="2244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744560" y="1160452"/>
            <a:ext cx="0" cy="2064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535996" y="1151488"/>
            <a:ext cx="0" cy="2244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317426" y="1161495"/>
            <a:ext cx="0" cy="2244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012160" y="1161018"/>
            <a:ext cx="0" cy="1888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732240" y="1174974"/>
            <a:ext cx="0" cy="1888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Правая фигурная скобка 34"/>
          <p:cNvSpPr/>
          <p:nvPr/>
        </p:nvSpPr>
        <p:spPr>
          <a:xfrm rot="5400000">
            <a:off x="2995259" y="-88134"/>
            <a:ext cx="885629" cy="374441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2593475" y="2132856"/>
            <a:ext cx="168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Продали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7" name="Правая фигурная скобка 36"/>
          <p:cNvSpPr/>
          <p:nvPr/>
        </p:nvSpPr>
        <p:spPr>
          <a:xfrm rot="5400000">
            <a:off x="6008276" y="693624"/>
            <a:ext cx="885629" cy="223224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535784" y="2132856"/>
            <a:ext cx="183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Осталось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565866" y="810266"/>
            <a:ext cx="771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7кг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3941747" y="2656076"/>
            <a:ext cx="794684" cy="77038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42" name="Овал 41"/>
          <p:cNvSpPr/>
          <p:nvPr/>
        </p:nvSpPr>
        <p:spPr>
          <a:xfrm>
            <a:off x="3147063" y="3750554"/>
            <a:ext cx="794684" cy="77038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43" name="Овал 42"/>
          <p:cNvSpPr/>
          <p:nvPr/>
        </p:nvSpPr>
        <p:spPr>
          <a:xfrm>
            <a:off x="4912940" y="3703712"/>
            <a:ext cx="794684" cy="77038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4050973" y="4632100"/>
            <a:ext cx="794684" cy="77038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</a:rPr>
              <a:t>8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5650424" y="4625923"/>
            <a:ext cx="794684" cy="77038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</a:rPr>
              <a:t>5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00648" y="3696176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∙</a:t>
            </a:r>
            <a:endParaRPr lang="ru-RU" sz="4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046425" y="4617226"/>
            <a:ext cx="5277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solidFill>
                  <a:prstClr val="black"/>
                </a:solidFill>
              </a:rPr>
              <a:t>-</a:t>
            </a:r>
            <a:endParaRPr lang="ru-RU" sz="4400" b="1" dirty="0">
              <a:solidFill>
                <a:prstClr val="black"/>
              </a:solidFill>
            </a:endParaRPr>
          </a:p>
        </p:txBody>
      </p:sp>
      <p:cxnSp>
        <p:nvCxnSpPr>
          <p:cNvPr id="60" name="Прямая соединительная линия 59"/>
          <p:cNvCxnSpPr>
            <a:stCxn id="41" idx="3"/>
          </p:cNvCxnSpPr>
          <p:nvPr/>
        </p:nvCxnSpPr>
        <p:spPr>
          <a:xfrm flipH="1">
            <a:off x="3744560" y="3313640"/>
            <a:ext cx="313566" cy="5028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43" idx="5"/>
            <a:endCxn id="45" idx="1"/>
          </p:cNvCxnSpPr>
          <p:nvPr/>
        </p:nvCxnSpPr>
        <p:spPr>
          <a:xfrm>
            <a:off x="5591245" y="4361276"/>
            <a:ext cx="175558" cy="3774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1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53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4190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Сегодня на уроке: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11926"/>
            <a:ext cx="7718651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/>
              <a:t>у</a:t>
            </a:r>
            <a:r>
              <a:rPr lang="ru-RU" sz="2800" b="1" dirty="0" smtClean="0"/>
              <a:t>знаем</a:t>
            </a:r>
            <a:r>
              <a:rPr lang="ru-RU" sz="2800" b="1" dirty="0"/>
              <a:t>, что такое квадратный </a:t>
            </a:r>
            <a:r>
              <a:rPr lang="ru-RU" sz="2800" b="1" dirty="0" smtClean="0"/>
              <a:t>сантиметр;</a:t>
            </a:r>
            <a:endParaRPr lang="ru-RU" sz="2800" b="1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 smtClean="0"/>
              <a:t>научимся </a:t>
            </a:r>
            <a:r>
              <a:rPr lang="ru-RU" sz="2800" b="1" dirty="0"/>
              <a:t>находить сколько квадратных 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dirty="0" smtClean="0"/>
              <a:t>сантиметров </a:t>
            </a:r>
            <a:r>
              <a:rPr lang="ru-RU" sz="2800" b="1" dirty="0"/>
              <a:t>содержат </a:t>
            </a:r>
            <a:r>
              <a:rPr lang="ru-RU" sz="2800" b="1" dirty="0" smtClean="0"/>
              <a:t>фигуры;</a:t>
            </a:r>
            <a:endParaRPr lang="ru-RU" sz="2800" b="1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 smtClean="0"/>
              <a:t>закрепим </a:t>
            </a:r>
            <a:r>
              <a:rPr lang="ru-RU" sz="2800" b="1" dirty="0"/>
              <a:t>умение решать составные задачи, 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dirty="0" smtClean="0"/>
              <a:t>уравнения</a:t>
            </a:r>
            <a:r>
              <a:rPr lang="ru-RU" sz="2800" b="1" dirty="0"/>
              <a:t>.</a:t>
            </a:r>
          </a:p>
          <a:p>
            <a:r>
              <a:rPr lang="ru-RU" sz="28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35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6997" y="46053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5400" b="1" u="sng" dirty="0" smtClean="0"/>
              <a:t>СЕГОДНЯ НА УРОКЕ:</a:t>
            </a:r>
            <a:endParaRPr lang="ru-RU" sz="6000" b="1" dirty="0" smtClean="0"/>
          </a:p>
          <a:p>
            <a:pPr>
              <a:lnSpc>
                <a:spcPct val="150000"/>
              </a:lnSpc>
            </a:pPr>
            <a:r>
              <a:rPr lang="ru-RU" sz="6000" b="1" dirty="0" smtClean="0"/>
              <a:t>Я УЗНАЛ(-А) …</a:t>
            </a:r>
          </a:p>
          <a:p>
            <a:r>
              <a:rPr lang="ru-RU" sz="6000" b="1" dirty="0" smtClean="0"/>
              <a:t>У МЕНЯ ПОЛУЧИЛОСЬ…</a:t>
            </a:r>
          </a:p>
          <a:p>
            <a:r>
              <a:rPr lang="ru-RU" sz="6000" b="1" dirty="0" smtClean="0"/>
              <a:t>БЫЛО ТРУДНО…</a:t>
            </a:r>
          </a:p>
          <a:p>
            <a:r>
              <a:rPr lang="ru-RU" sz="6000" b="1" dirty="0" smtClean="0"/>
              <a:t>БЫЛО ИНТЕРЕСНО…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2655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908720"/>
            <a:ext cx="8893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Домашнее задание</a:t>
            </a:r>
          </a:p>
          <a:p>
            <a:r>
              <a:rPr lang="ru-RU" sz="3200" b="1" dirty="0" smtClean="0"/>
              <a:t>№</a:t>
            </a:r>
            <a:r>
              <a:rPr lang="ru-RU" sz="3200" b="1" dirty="0"/>
              <a:t>10 – стр.77</a:t>
            </a:r>
          </a:p>
          <a:p>
            <a:r>
              <a:rPr lang="ru-RU" sz="3200" b="1" dirty="0" smtClean="0"/>
              <a:t>Задача </a:t>
            </a:r>
            <a:r>
              <a:rPr lang="ru-RU" sz="3200" b="1" dirty="0"/>
              <a:t>№9 – </a:t>
            </a:r>
            <a:r>
              <a:rPr lang="ru-RU" sz="3200" b="1" dirty="0" smtClean="0"/>
              <a:t>стр.77</a:t>
            </a:r>
          </a:p>
          <a:p>
            <a:endParaRPr lang="ru-RU" sz="3200" b="1" dirty="0"/>
          </a:p>
          <a:p>
            <a:r>
              <a:rPr lang="ru-RU" sz="3200" b="1" dirty="0" smtClean="0"/>
              <a:t>Стр.77</a:t>
            </a:r>
            <a:r>
              <a:rPr lang="ru-RU" sz="3200" b="1" dirty="0"/>
              <a:t>, № 5 – задача на смекалку</a:t>
            </a:r>
            <a:r>
              <a:rPr lang="ru-RU" sz="3200" b="1" dirty="0" smtClean="0"/>
              <a:t>. </a:t>
            </a:r>
          </a:p>
          <a:p>
            <a:r>
              <a:rPr lang="ru-RU" sz="3200" b="1" dirty="0" smtClean="0"/>
              <a:t>(</a:t>
            </a:r>
            <a:r>
              <a:rPr lang="ru-RU" sz="3200" b="1" dirty="0"/>
              <a:t>Желающим)</a:t>
            </a:r>
          </a:p>
        </p:txBody>
      </p:sp>
    </p:spTree>
    <p:extLst>
      <p:ext uri="{BB962C8B-B14F-4D97-AF65-F5344CB8AC3E}">
        <p14:creationId xmlns:p14="http://schemas.microsoft.com/office/powerpoint/2010/main" val="11052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772816"/>
            <a:ext cx="65527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0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71" b="100000" l="1327" r="96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8193">
            <a:off x="1475656" y="808674"/>
            <a:ext cx="3456384" cy="31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1410">
            <a:off x="4485172" y="1385470"/>
            <a:ext cx="4931811" cy="473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377563">
            <a:off x="2733526" y="1622039"/>
            <a:ext cx="1080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1</a:t>
            </a:r>
            <a:endParaRPr lang="ru-RU" sz="9600" b="1" dirty="0"/>
          </a:p>
        </p:txBody>
      </p:sp>
      <p:sp>
        <p:nvSpPr>
          <p:cNvPr id="3" name="Прямоугольник 2"/>
          <p:cNvSpPr/>
          <p:nvPr/>
        </p:nvSpPr>
        <p:spPr>
          <a:xfrm rot="940947">
            <a:off x="6142842" y="3221256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 smtClean="0">
                <a:solidFill>
                  <a:prstClr val="black"/>
                </a:solidFill>
              </a:rPr>
              <a:t>5</a:t>
            </a:r>
            <a:endParaRPr lang="ru-RU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79320" y="915728"/>
            <a:ext cx="4032448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 flipV="1">
            <a:off x="3769664" y="915064"/>
            <a:ext cx="2438400" cy="213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3757445" y="897092"/>
            <a:ext cx="2434381" cy="467174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693464" y="2909964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3676334" y="5455892"/>
            <a:ext cx="186660" cy="184236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6082406" y="897092"/>
            <a:ext cx="152400" cy="221717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66">
            <a:off x="2281147" y="2398957"/>
            <a:ext cx="17145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naza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6670675"/>
            <a:ext cx="3238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00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5578E-6 L 0.26458 -0.3168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158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58 -0.31683 L -0.01042 0.3825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34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74010" y="1049338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4648199" y="1049338"/>
            <a:ext cx="372283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0" name="Arc 4"/>
          <p:cNvSpPr>
            <a:spLocks/>
          </p:cNvSpPr>
          <p:nvPr/>
        </p:nvSpPr>
        <p:spPr bwMode="auto">
          <a:xfrm rot="6839051">
            <a:off x="5275921" y="312082"/>
            <a:ext cx="989013" cy="1368425"/>
          </a:xfrm>
          <a:custGeom>
            <a:avLst/>
            <a:gdLst>
              <a:gd name="T0" fmla="*/ 2147483647 w 21600"/>
              <a:gd name="T1" fmla="*/ 0 h 31221"/>
              <a:gd name="T2" fmla="*/ 2147483647 w 21600"/>
              <a:gd name="T3" fmla="*/ 2147483647 h 31221"/>
              <a:gd name="T4" fmla="*/ 0 w 21600"/>
              <a:gd name="T5" fmla="*/ 2147483647 h 31221"/>
              <a:gd name="T6" fmla="*/ 0 60000 65536"/>
              <a:gd name="T7" fmla="*/ 0 60000 65536"/>
              <a:gd name="T8" fmla="*/ 0 60000 65536"/>
              <a:gd name="T9" fmla="*/ 0 w 21600"/>
              <a:gd name="T10" fmla="*/ 0 h 31221"/>
              <a:gd name="T11" fmla="*/ 21600 w 21600"/>
              <a:gd name="T12" fmla="*/ 31221 h 31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21" fill="none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</a:path>
              <a:path w="21600" h="31221" stroke="0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  <a:lnTo>
                  <a:pt x="0" y="20641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21" name="Arc 5"/>
          <p:cNvSpPr>
            <a:spLocks/>
          </p:cNvSpPr>
          <p:nvPr/>
        </p:nvSpPr>
        <p:spPr bwMode="auto">
          <a:xfrm rot="615963">
            <a:off x="4086754" y="2422549"/>
            <a:ext cx="2338388" cy="3340100"/>
          </a:xfrm>
          <a:custGeom>
            <a:avLst/>
            <a:gdLst>
              <a:gd name="T0" fmla="*/ 2147483647 w 39056"/>
              <a:gd name="T1" fmla="*/ 2147483647 h 43200"/>
              <a:gd name="T2" fmla="*/ 0 w 39056"/>
              <a:gd name="T3" fmla="*/ 2147483647 h 43200"/>
              <a:gd name="T4" fmla="*/ 2147483647 w 39056"/>
              <a:gd name="T5" fmla="*/ 2147483647 h 43200"/>
              <a:gd name="T6" fmla="*/ 0 60000 65536"/>
              <a:gd name="T7" fmla="*/ 0 60000 65536"/>
              <a:gd name="T8" fmla="*/ 0 60000 65536"/>
              <a:gd name="T9" fmla="*/ 0 w 39056"/>
              <a:gd name="T10" fmla="*/ 0 h 43200"/>
              <a:gd name="T11" fmla="*/ 39056 w 3905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56" h="43200" fill="none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</a:path>
              <a:path w="39056" h="43200" stroke="0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  <a:lnTo>
                  <a:pt x="17456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4944282" y="954865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66">
            <a:off x="3546980" y="381372"/>
            <a:ext cx="1714500" cy="48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6346010" y="996294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852750" y="4765535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599294" y="2485363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9227" name="Picture 17" descr="naza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6670675"/>
            <a:ext cx="3238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Менджул Зинаида Алексеевна учитель начальных классов МОУ "Чисменская ООШ"</a:t>
            </a:r>
          </a:p>
        </p:txBody>
      </p:sp>
      <p:pic>
        <p:nvPicPr>
          <p:cNvPr id="23" name="Picture 5" descr="D:\Мои документы\Мои рисунки\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142852"/>
            <a:ext cx="642942" cy="964413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694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3334 0.222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11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22196 C -0.02483 0.21618 -0.01615 0.21064 -0.00799 0.20694 C 0.00017 0.20324 0.00642 0.20023 0.01597 0.19954 C 0.02552 0.19884 0.04045 0.20116 0.04982 0.20324 C 0.0592 0.20532 0.06493 0.20855 0.07239 0.21272 C 0.07986 0.21688 0.08715 0.21988 0.09496 0.22774 C 0.10277 0.23561 0.11128 0.24717 0.11892 0.25965 C 0.12656 0.27214 0.13524 0.28301 0.14132 0.30266 C 0.14739 0.32231 0.15277 0.35376 0.15555 0.3778 C 0.15833 0.40185 0.16076 0.42104 0.15833 0.44717 C 0.1559 0.47329 0.15 0.50751 0.14132 0.53549 C 0.13264 0.56324 0.12152 0.59191 0.10625 0.61433 C 0.09097 0.63676 0.06632 0.65919 0.04982 0.67052 C 0.03333 0.68185 0.02187 0.68092 0.00764 0.68185 C -0.0066 0.68277 -0.02275 0.68254 -0.03611 0.6763 C -0.04948 0.67006 -0.06268 0.65618 -0.07275 0.64439 C -0.08282 0.6326 -0.08941 0.61919 -0.09671 0.60485 C -0.104 0.59052 -0.11302 0.56578 -0.11632 0.55792 " pathEditMode="relative" rAng="0" ptsTypes="aaaaaaaaaaaaaaaaaA">
                                      <p:cBhvr>
                                        <p:cTn id="9" dur="5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21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10083E-6 C 0.00226 0.00647 0.00469 0.01318 0.01268 0.02058 C 0.02066 0.02798 0.03299 0.03978 0.04792 0.04486 C 0.06285 0.04995 0.08681 0.05435 0.10278 0.05065 C 0.11875 0.04695 0.13299 0.03307 0.14375 0.02243 C 0.15452 0.01179 0.16372 -0.00717 0.16771 -0.01318 " pathEditMode="relative" rAng="0" ptsTypes="aaaaaA">
                                      <p:cBhvr>
                                        <p:cTn id="12" dur="5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0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6813" y="384719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+mj-lt"/>
                <a:cs typeface="Times New Roman" pitchFamily="18" charset="0"/>
              </a:rPr>
              <a:t>Поиск  закономерностей</a:t>
            </a:r>
            <a:endParaRPr lang="ru-RU" sz="4400" b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980728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Проследи, как получается каждое следующее число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назови  в  каждый  ряд ещё по 1 числу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899" y="1921088"/>
            <a:ext cx="3786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 2, 4, 6, 8, ….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2224" y="188369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7257" y="2622514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2)  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2, 4, 8,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7864" y="2617615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15" y="34943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Найдите связь между числами заполните свободные кружки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642910" y="4393413"/>
            <a:ext cx="1857388" cy="1285884"/>
            <a:chOff x="214282" y="4286256"/>
            <a:chExt cx="1857388" cy="1285884"/>
          </a:xfrm>
        </p:grpSpPr>
        <p:sp>
          <p:nvSpPr>
            <p:cNvPr id="13" name="Овал 12"/>
            <p:cNvSpPr/>
            <p:nvPr/>
          </p:nvSpPr>
          <p:spPr>
            <a:xfrm>
              <a:off x="214282" y="4286256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1142976" y="4357694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642910" y="478632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589988" y="3956046"/>
            <a:ext cx="1857388" cy="1285884"/>
            <a:chOff x="2571736" y="4286256"/>
            <a:chExt cx="1857388" cy="1285884"/>
          </a:xfrm>
        </p:grpSpPr>
        <p:sp>
          <p:nvSpPr>
            <p:cNvPr id="20" name="Овал 19"/>
            <p:cNvSpPr/>
            <p:nvPr/>
          </p:nvSpPr>
          <p:spPr>
            <a:xfrm>
              <a:off x="2571736" y="4286256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500430" y="4286256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071802" y="478632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ru-RU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858721" y="4679165"/>
            <a:ext cx="1857388" cy="1285884"/>
            <a:chOff x="4857752" y="4286256"/>
            <a:chExt cx="1857388" cy="1285884"/>
          </a:xfrm>
        </p:grpSpPr>
        <p:sp>
          <p:nvSpPr>
            <p:cNvPr id="23" name="Овал 22"/>
            <p:cNvSpPr/>
            <p:nvPr/>
          </p:nvSpPr>
          <p:spPr>
            <a:xfrm>
              <a:off x="4857752" y="4286256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4" name="Овал 23"/>
            <p:cNvSpPr/>
            <p:nvPr/>
          </p:nvSpPr>
          <p:spPr>
            <a:xfrm>
              <a:off x="5786446" y="4286256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5357818" y="478632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  <a:endPara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516216" y="3956046"/>
            <a:ext cx="1857388" cy="1285884"/>
            <a:chOff x="7143768" y="4214818"/>
            <a:chExt cx="1857388" cy="1285884"/>
          </a:xfrm>
        </p:grpSpPr>
        <p:sp>
          <p:nvSpPr>
            <p:cNvPr id="14" name="Овал 13"/>
            <p:cNvSpPr/>
            <p:nvPr/>
          </p:nvSpPr>
          <p:spPr>
            <a:xfrm>
              <a:off x="7143768" y="4214818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8072462" y="4214818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7572396" y="4714884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734341" y="3909062"/>
            <a:ext cx="492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63035" y="3935509"/>
            <a:ext cx="492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22265" y="4419672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ru-RU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7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00298" y="2786058"/>
            <a:ext cx="4144198" cy="1643868"/>
            <a:chOff x="285720" y="1714488"/>
            <a:chExt cx="4144198" cy="1643868"/>
          </a:xfrm>
        </p:grpSpPr>
        <p:grpSp>
          <p:nvGrpSpPr>
            <p:cNvPr id="3" name="Группа 19"/>
            <p:cNvGrpSpPr/>
            <p:nvPr/>
          </p:nvGrpSpPr>
          <p:grpSpPr>
            <a:xfrm>
              <a:off x="285720" y="1714488"/>
              <a:ext cx="4144198" cy="1643868"/>
              <a:chOff x="2570942" y="2143116"/>
              <a:chExt cx="4144198" cy="1643868"/>
            </a:xfrm>
          </p:grpSpPr>
          <p:sp>
            <p:nvSpPr>
              <p:cNvPr id="5" name="Равнобедренный треугольник 4"/>
              <p:cNvSpPr/>
              <p:nvPr/>
            </p:nvSpPr>
            <p:spPr>
              <a:xfrm>
                <a:off x="2571736" y="2143116"/>
                <a:ext cx="4143404" cy="1643074"/>
              </a:xfrm>
              <a:prstGeom prst="triangle">
                <a:avLst>
                  <a:gd name="adj" fmla="val 50000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" name="Прямая соединительная линия 5"/>
              <p:cNvCxnSpPr>
                <a:endCxn id="5" idx="2"/>
              </p:cNvCxnSpPr>
              <p:nvPr/>
            </p:nvCxnSpPr>
            <p:spPr>
              <a:xfrm rot="5400000">
                <a:off x="1750199" y="2964653"/>
                <a:ext cx="1643074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>
                <a:endCxn id="5" idx="0"/>
              </p:cNvCxnSpPr>
              <p:nvPr/>
            </p:nvCxnSpPr>
            <p:spPr>
              <a:xfrm>
                <a:off x="2571736" y="2143116"/>
                <a:ext cx="207170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>
                <a:endCxn id="5" idx="3"/>
              </p:cNvCxnSpPr>
              <p:nvPr/>
            </p:nvCxnSpPr>
            <p:spPr>
              <a:xfrm>
                <a:off x="2571736" y="2143116"/>
                <a:ext cx="2071702" cy="164307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Прямая соединительная линия 3"/>
            <p:cNvCxnSpPr>
              <a:stCxn id="5" idx="3"/>
              <a:endCxn id="5" idx="5"/>
            </p:cNvCxnSpPr>
            <p:nvPr/>
          </p:nvCxnSpPr>
          <p:spPr>
            <a:xfrm rot="5400000" flipH="1" flipV="1">
              <a:off x="2465372" y="2428868"/>
              <a:ext cx="821537" cy="103585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1950352" y="586982"/>
            <a:ext cx="56934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latin typeface="+mj-lt"/>
                <a:cs typeface="Times New Roman" pitchFamily="18" charset="0"/>
              </a:rPr>
              <a:t>Будь   внимательным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362593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charset="0"/>
              </a:rPr>
              <a:t>  </a:t>
            </a:r>
            <a:r>
              <a:rPr lang="ru-RU" sz="2800" b="1" dirty="0">
                <a:latin typeface="+mj-lt"/>
                <a:cs typeface="Times New Roman" pitchFamily="18" charset="0"/>
              </a:rPr>
              <a:t>Сколько на чертеже различных треугольников?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215206" y="5643578"/>
            <a:ext cx="857256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Равнобедренный треугольник 33"/>
          <p:cNvSpPr/>
          <p:nvPr/>
        </p:nvSpPr>
        <p:spPr>
          <a:xfrm>
            <a:off x="3648972" y="4254583"/>
            <a:ext cx="4143404" cy="164307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8926" y="64291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b="1" dirty="0">
                <a:latin typeface="+mj-lt"/>
                <a:cs typeface="Times New Roman" pitchFamily="18" charset="0"/>
              </a:rPr>
              <a:t>Проверь:   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978921" y="1094561"/>
            <a:ext cx="4144198" cy="1643868"/>
            <a:chOff x="285720" y="1714488"/>
            <a:chExt cx="4144198" cy="164386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85720" y="1714488"/>
              <a:ext cx="4144198" cy="1643868"/>
              <a:chOff x="2570942" y="2143116"/>
              <a:chExt cx="4144198" cy="1643868"/>
            </a:xfrm>
          </p:grpSpPr>
          <p:sp>
            <p:nvSpPr>
              <p:cNvPr id="4" name="Равнобедренный треугольник 3"/>
              <p:cNvSpPr/>
              <p:nvPr/>
            </p:nvSpPr>
            <p:spPr>
              <a:xfrm>
                <a:off x="2571736" y="2143116"/>
                <a:ext cx="4143404" cy="1643074"/>
              </a:xfrm>
              <a:prstGeom prst="triangle">
                <a:avLst>
                  <a:gd name="adj" fmla="val 50000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" name="Прямая соединительная линия 6"/>
              <p:cNvCxnSpPr>
                <a:endCxn id="4" idx="2"/>
              </p:cNvCxnSpPr>
              <p:nvPr/>
            </p:nvCxnSpPr>
            <p:spPr>
              <a:xfrm rot="5400000">
                <a:off x="1750199" y="2964653"/>
                <a:ext cx="1643074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>
                <a:endCxn id="4" idx="0"/>
              </p:cNvCxnSpPr>
              <p:nvPr/>
            </p:nvCxnSpPr>
            <p:spPr>
              <a:xfrm>
                <a:off x="2571736" y="2143116"/>
                <a:ext cx="207170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>
                <a:endCxn id="4" idx="3"/>
              </p:cNvCxnSpPr>
              <p:nvPr/>
            </p:nvCxnSpPr>
            <p:spPr>
              <a:xfrm>
                <a:off x="2571736" y="2143116"/>
                <a:ext cx="2071702" cy="164307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Прямая соединительная линия 18"/>
            <p:cNvCxnSpPr>
              <a:stCxn id="4" idx="3"/>
              <a:endCxn id="4" idx="5"/>
            </p:cNvCxnSpPr>
            <p:nvPr/>
          </p:nvCxnSpPr>
          <p:spPr>
            <a:xfrm rot="5400000" flipH="1" flipV="1">
              <a:off x="2465372" y="2428868"/>
              <a:ext cx="821537" cy="103585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Равнобедренный треугольник 27"/>
          <p:cNvSpPr/>
          <p:nvPr/>
        </p:nvSpPr>
        <p:spPr>
          <a:xfrm>
            <a:off x="3692088" y="4256171"/>
            <a:ext cx="4143404" cy="1643074"/>
          </a:xfrm>
          <a:prstGeom prst="triangle">
            <a:avLst>
              <a:gd name="adj" fmla="val 5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9" name="Прямая соединительная линия 28"/>
          <p:cNvCxnSpPr>
            <a:endCxn id="28" idx="2"/>
          </p:cNvCxnSpPr>
          <p:nvPr/>
        </p:nvCxnSpPr>
        <p:spPr>
          <a:xfrm rot="5400000">
            <a:off x="2870551" y="5077708"/>
            <a:ext cx="1643074" cy="158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721352" y="4254583"/>
            <a:ext cx="2071702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28" idx="3"/>
          </p:cNvCxnSpPr>
          <p:nvPr/>
        </p:nvCxnSpPr>
        <p:spPr>
          <a:xfrm>
            <a:off x="3692088" y="4256171"/>
            <a:ext cx="2071702" cy="164307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5900211" y="4968963"/>
            <a:ext cx="821537" cy="103585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/>
          <p:cNvSpPr/>
          <p:nvPr/>
        </p:nvSpPr>
        <p:spPr>
          <a:xfrm>
            <a:off x="3051416" y="1916892"/>
            <a:ext cx="2143140" cy="857256"/>
          </a:xfrm>
          <a:prstGeom prst="triangle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980509" y="1956263"/>
            <a:ext cx="2071702" cy="785818"/>
          </a:xfrm>
          <a:prstGeom prst="triangle">
            <a:avLst>
              <a:gd name="adj" fmla="val 507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5400000">
            <a:off x="651608" y="1429467"/>
            <a:ext cx="1643074" cy="1000132"/>
          </a:xfrm>
          <a:prstGeom prst="triangle">
            <a:avLst>
              <a:gd name="adj" fmla="val 5179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0800000">
            <a:off x="978921" y="1094561"/>
            <a:ext cx="2071702" cy="857256"/>
          </a:xfrm>
          <a:prstGeom prst="triangle">
            <a:avLst>
              <a:gd name="adj" fmla="val 49662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3201208">
            <a:off x="3012177" y="4938802"/>
            <a:ext cx="2588428" cy="1284606"/>
          </a:xfrm>
          <a:prstGeom prst="triangle">
            <a:avLst>
              <a:gd name="adj" fmla="val 598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9282342">
            <a:off x="3004396" y="3985635"/>
            <a:ext cx="2578970" cy="1231189"/>
          </a:xfrm>
          <a:prstGeom prst="triangle">
            <a:avLst>
              <a:gd name="adj" fmla="val 39738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6500826" y="825947"/>
            <a:ext cx="285752" cy="2857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0145" y="553324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    </a:t>
            </a:r>
            <a:r>
              <a:rPr lang="ru-RU" sz="4800" b="1" dirty="0">
                <a:latin typeface="+mj-lt"/>
                <a:cs typeface="Times New Roman" pitchFamily="18" charset="0"/>
              </a:rPr>
              <a:t>7</a:t>
            </a:r>
            <a:endParaRPr lang="ru-RU" sz="24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2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5" grpId="0" animBg="1"/>
      <p:bldP spid="26" grpId="0" animBg="1"/>
      <p:bldP spid="35" grpId="0" animBg="1"/>
      <p:bldP spid="36" grpId="0" animBg="1"/>
      <p:bldP spid="38" grpId="0" animBg="1"/>
      <p:bldP spid="37" grpId="0" animBg="1"/>
      <p:bldP spid="48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24744"/>
            <a:ext cx="798359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Тема: </a:t>
            </a:r>
          </a:p>
          <a:p>
            <a:r>
              <a:rPr lang="ru-RU" sz="6000" b="1" dirty="0" smtClean="0"/>
              <a:t>Квадратный сантиметр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4555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4190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Сегодня на уроке: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9280" y="1268760"/>
            <a:ext cx="719838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/>
              <a:t>у</a:t>
            </a:r>
            <a:r>
              <a:rPr lang="ru-RU" sz="2800" b="1" dirty="0" smtClean="0"/>
              <a:t>знаем</a:t>
            </a:r>
            <a:r>
              <a:rPr lang="ru-RU" sz="2800" b="1" dirty="0"/>
              <a:t>, что такое квадратный </a:t>
            </a:r>
            <a:r>
              <a:rPr lang="ru-RU" sz="2800" b="1" dirty="0" smtClean="0"/>
              <a:t>сантиметр;</a:t>
            </a:r>
            <a:endParaRPr lang="ru-RU" sz="2800" b="1" dirty="0"/>
          </a:p>
          <a:p>
            <a:r>
              <a:rPr lang="ru-RU" sz="2800" b="1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9280" y="1844415"/>
            <a:ext cx="75151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prstClr val="black"/>
                </a:solidFill>
              </a:rPr>
              <a:t>научимся находить сколько квадратных </a:t>
            </a:r>
          </a:p>
          <a:p>
            <a:pPr lvl="0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</a:rPr>
              <a:t>сантиметров содержат фигуры</a:t>
            </a:r>
            <a:r>
              <a:rPr lang="ru-RU" sz="2800" b="1" dirty="0" smtClean="0">
                <a:solidFill>
                  <a:prstClr val="black"/>
                </a:solidFill>
              </a:rPr>
              <a:t>;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420" y="3202020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prstClr val="black"/>
                </a:solidFill>
              </a:rPr>
              <a:t>закрепим </a:t>
            </a:r>
            <a:r>
              <a:rPr lang="ru-RU" sz="2800" b="1" dirty="0" smtClean="0">
                <a:solidFill>
                  <a:prstClr val="black"/>
                </a:solidFill>
              </a:rPr>
              <a:t>умение: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</a:rPr>
              <a:t>                             -  </a:t>
            </a:r>
            <a:r>
              <a:rPr lang="ru-RU" sz="2800" b="1" dirty="0">
                <a:solidFill>
                  <a:prstClr val="black"/>
                </a:solidFill>
              </a:rPr>
              <a:t>решать составные </a:t>
            </a:r>
            <a:r>
              <a:rPr lang="ru-RU" sz="2800" b="1" dirty="0" smtClean="0">
                <a:solidFill>
                  <a:prstClr val="black"/>
                </a:solidFill>
              </a:rPr>
              <a:t>задачи;</a:t>
            </a:r>
          </a:p>
          <a:p>
            <a:pPr lvl="0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                             - решать уравнения.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273</Words>
  <Application>Microsoft Office PowerPoint</Application>
  <PresentationFormat>Экран (4:3)</PresentationFormat>
  <Paragraphs>85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</cp:lastModifiedBy>
  <cp:revision>28</cp:revision>
  <dcterms:created xsi:type="dcterms:W3CDTF">2014-11-09T16:09:17Z</dcterms:created>
  <dcterms:modified xsi:type="dcterms:W3CDTF">2017-04-14T17:37:32Z</dcterms:modified>
</cp:coreProperties>
</file>